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4"/>
  </p:sldMasterIdLst>
  <p:notesMasterIdLst>
    <p:notesMasterId r:id="rId16"/>
  </p:notesMasterIdLst>
  <p:sldIdLst>
    <p:sldId id="283" r:id="rId5"/>
    <p:sldId id="348" r:id="rId6"/>
    <p:sldId id="360" r:id="rId7"/>
    <p:sldId id="365" r:id="rId8"/>
    <p:sldId id="359" r:id="rId9"/>
    <p:sldId id="361" r:id="rId10"/>
    <p:sldId id="362" r:id="rId11"/>
    <p:sldId id="366" r:id="rId12"/>
    <p:sldId id="363" r:id="rId13"/>
    <p:sldId id="364" r:id="rId14"/>
    <p:sldId id="335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74779" autoAdjust="0"/>
  </p:normalViewPr>
  <p:slideViewPr>
    <p:cSldViewPr snapToGrid="0" snapToObjects="1">
      <p:cViewPr varScale="1">
        <p:scale>
          <a:sx n="64" d="100"/>
          <a:sy n="64" d="100"/>
        </p:scale>
        <p:origin x="66" y="534"/>
      </p:cViewPr>
      <p:guideLst/>
    </p:cSldViewPr>
  </p:slideViewPr>
  <p:outlineViewPr>
    <p:cViewPr>
      <p:scale>
        <a:sx n="33" d="100"/>
        <a:sy n="33" d="100"/>
      </p:scale>
      <p:origin x="0" y="-137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002" y="-9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BC3D91-E774-4288-BB49-11129A225A0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E3EDE0-7CD5-43EE-B96A-BF4B144E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EDE0-7CD5-43EE-B96A-BF4B144E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EDE0-7CD5-43EE-B96A-BF4B144E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6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EDE0-7CD5-43EE-B96A-BF4B144E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EDE0-7CD5-43EE-B96A-BF4B144E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2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EDE0-7CD5-43EE-B96A-BF4B144E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71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EDE0-7CD5-43EE-B96A-BF4B144E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6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EDE0-7CD5-43EE-B96A-BF4B144E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0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EDE0-7CD5-43EE-B96A-BF4B144E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7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EDE0-7CD5-43EE-B96A-BF4B144EB5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5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7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3399"/>
          </a:solidFill>
          <a:ln>
            <a:solidFill>
              <a:srgbClr val="003399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2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  <a:ln>
            <a:solidFill>
              <a:srgbClr val="003399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7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3399"/>
          </a:solidFill>
          <a:ln>
            <a:solidFill>
              <a:srgbClr val="003399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8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3399"/>
          </a:solidFill>
          <a:ln>
            <a:solidFill>
              <a:srgbClr val="003399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8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3399"/>
          </a:solidFill>
          <a:ln>
            <a:solidFill>
              <a:srgbClr val="003399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9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8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6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probationfiscalgroup7691@acgovt.onmicrosoft.com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probation.acgov.org/probation-assets/files/Telephone%20Fee%20Claim%20Form.pdf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probationfiscalgroup7691@acgovt.onmicrosoft.com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probation.acgov.org/probation-assets/files/Telephone%20Fee%20Claim%20Form.pdf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C7F6-BEE7-4E53-9624-19C46B54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Claim Reimbursement for Your Juvenile Justice Center Telephone Fees: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Step-By-Step Tutorial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2D80DD5-8C66-4903-8BFC-54C7A9B41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" y="5124738"/>
            <a:ext cx="1544064" cy="1611384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795582F-72C3-4EE9-846B-2538270791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7"/>
    </mc:Choice>
    <mc:Fallback>
      <p:transition spd="slow" advTm="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081F179-E310-403F-8AFC-BCB7CCCFF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20" y="193510"/>
            <a:ext cx="1544064" cy="161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E1D0B-37FA-4FFB-BFB2-CB99635E6DE3}"/>
              </a:ext>
            </a:extLst>
          </p:cNvPr>
          <p:cNvSpPr txBox="1"/>
          <p:nvPr/>
        </p:nvSpPr>
        <p:spPr>
          <a:xfrm>
            <a:off x="849436" y="706088"/>
            <a:ext cx="912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 &amp;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3112A-FEDA-4FC1-83D0-3F6C5CFBF76A}"/>
              </a:ext>
            </a:extLst>
          </p:cNvPr>
          <p:cNvSpPr txBox="1"/>
          <p:nvPr/>
        </p:nvSpPr>
        <p:spPr>
          <a:xfrm>
            <a:off x="849436" y="2297887"/>
            <a:ext cx="1058273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You can access the Telephone Fee Reimbursement Claim Form here:</a:t>
            </a:r>
          </a:p>
          <a:p>
            <a:pPr lvl="4">
              <a:spcBef>
                <a:spcPts val="1200"/>
              </a:spcBef>
            </a:pPr>
            <a:r>
              <a:rPr lang="en-US" sz="2400" dirty="0">
                <a:hlinkClick r:id="rId6"/>
              </a:rPr>
              <a:t>https://probation.acgov.org/probation-assets/files/Telephone%20Fee%20Claim%20Form.pdf</a:t>
            </a: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If you have any questions or need assistance, please call 510-268-7124 or send an email </a:t>
            </a:r>
            <a:r>
              <a:rPr lang="en-US" sz="2400" dirty="0">
                <a:hlinkClick r:id="rId7"/>
              </a:rPr>
              <a:t>probationfiscalgroup7691@acgovt.onmicrosoft.com</a:t>
            </a:r>
            <a:r>
              <a:rPr lang="en-US" sz="2400" dirty="0"/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48921F-6FB4-471E-8EE5-4EF5F8874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5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48"/>
    </mc:Choice>
    <mc:Fallback>
      <p:transition spd="slow" advTm="22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C7F6-BEE7-4E53-9624-19C46B54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2D80DD5-8C66-4903-8BFC-54C7A9B41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" y="5124738"/>
            <a:ext cx="1544064" cy="161138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04D2F1-AEE4-4762-8FD0-052CCFDA3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3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7"/>
    </mc:Choice>
    <mc:Fallback>
      <p:transition spd="slow" advTm="2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081F179-E310-403F-8AFC-BCB7CCCFF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20" y="193510"/>
            <a:ext cx="1544064" cy="161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E1D0B-37FA-4FFB-BFB2-CB99635E6DE3}"/>
              </a:ext>
            </a:extLst>
          </p:cNvPr>
          <p:cNvSpPr txBox="1"/>
          <p:nvPr/>
        </p:nvSpPr>
        <p:spPr>
          <a:xfrm>
            <a:off x="849436" y="706088"/>
            <a:ext cx="912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3112A-FEDA-4FC1-83D0-3F6C5CFBF76A}"/>
              </a:ext>
            </a:extLst>
          </p:cNvPr>
          <p:cNvSpPr txBox="1"/>
          <p:nvPr/>
        </p:nvSpPr>
        <p:spPr>
          <a:xfrm>
            <a:off x="863949" y="2303186"/>
            <a:ext cx="105827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COVID19 Pandemic severely restricted in-person visitation at juvenile facilities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Telephone communications are a </a:t>
            </a:r>
            <a:r>
              <a:rPr lang="en-US" sz="2400" i="1" dirty="0"/>
              <a:t>critical </a:t>
            </a:r>
            <a:r>
              <a:rPr lang="en-US" sz="2400" dirty="0"/>
              <a:t>link between youth and their families that preserves family unity and reduces negative health outcomes and behavioral challenges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ACPD recognized that telephone fees incurred at the Juvenile Justice Center (JJC) – Juvenile Hall or Camp </a:t>
            </a:r>
            <a:r>
              <a:rPr lang="en-US" sz="2400" dirty="0" err="1"/>
              <a:t>Wilmont</a:t>
            </a:r>
            <a:r>
              <a:rPr lang="en-US" sz="2400" dirty="0"/>
              <a:t> Sweeney – can be prohibitively expensive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ACPD is now providing </a:t>
            </a:r>
            <a:r>
              <a:rPr lang="en-US" sz="2400" b="1" dirty="0"/>
              <a:t>ALL</a:t>
            </a:r>
            <a:r>
              <a:rPr lang="en-US" sz="2400" dirty="0"/>
              <a:t> telephone calls from the JJC </a:t>
            </a:r>
            <a:r>
              <a:rPr lang="en-US" sz="2400" b="1" u="sng" dirty="0"/>
              <a:t>FREE OF CHARGE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ACPD is also </a:t>
            </a:r>
            <a:r>
              <a:rPr lang="en-US" sz="2400" b="1" dirty="0"/>
              <a:t>REIMBURSING </a:t>
            </a:r>
            <a:r>
              <a:rPr lang="en-US" sz="2400" dirty="0"/>
              <a:t>youth and their families for telephone user fees paid between March 17, 2020 and September 20, 2022 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93E1D22-8CC0-472C-8859-2715D0D66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2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00"/>
    </mc:Choice>
    <mc:Fallback>
      <p:transition spd="slow" advTm="6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081F179-E310-403F-8AFC-BCB7CCCFF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20" y="193510"/>
            <a:ext cx="1544064" cy="161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E1D0B-37FA-4FFB-BFB2-CB99635E6DE3}"/>
              </a:ext>
            </a:extLst>
          </p:cNvPr>
          <p:cNvSpPr txBox="1"/>
          <p:nvPr/>
        </p:nvSpPr>
        <p:spPr>
          <a:xfrm>
            <a:off x="849436" y="706088"/>
            <a:ext cx="912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Accessing the Claim Form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3112A-FEDA-4FC1-83D0-3F6C5CFBF76A}"/>
              </a:ext>
            </a:extLst>
          </p:cNvPr>
          <p:cNvSpPr txBox="1"/>
          <p:nvPr/>
        </p:nvSpPr>
        <p:spPr>
          <a:xfrm>
            <a:off x="863949" y="2427881"/>
            <a:ext cx="105827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You can access the Telephone Fee Reimbursement Claim Form here:</a:t>
            </a:r>
          </a:p>
          <a:p>
            <a:pPr lvl="4">
              <a:spcBef>
                <a:spcPts val="1200"/>
              </a:spcBef>
            </a:pPr>
            <a:r>
              <a:rPr lang="en-US" sz="2400" dirty="0">
                <a:hlinkClick r:id="rId6"/>
              </a:rPr>
              <a:t>https://probation.acgov.org/probation-assets/files/Telephone%20Fee%20Claim%20Form.pdf</a:t>
            </a:r>
            <a:r>
              <a:rPr lang="en-US" sz="2400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Please print the form so you can fill it out and return it by mail.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If you have any questions or need assistance, please call 510-268-7124 or send an email </a:t>
            </a:r>
            <a:r>
              <a:rPr lang="en-US" sz="2400" dirty="0">
                <a:hlinkClick r:id="rId7"/>
              </a:rPr>
              <a:t>probationfiscalgroup7691@acgovt.onmicrosoft.com</a:t>
            </a:r>
            <a:r>
              <a:rPr lang="en-US" sz="2400" dirty="0"/>
              <a:t>. </a:t>
            </a:r>
          </a:p>
          <a:p>
            <a:pPr lvl="4">
              <a:spcBef>
                <a:spcPts val="1200"/>
              </a:spcBef>
            </a:pPr>
            <a:r>
              <a:rPr lang="en-US" sz="2400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BFCD98B-E995-4346-99B6-7410771DFE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5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04"/>
    </mc:Choice>
    <mc:Fallback>
      <p:transition spd="slow" advTm="30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081F179-E310-403F-8AFC-BCB7CCCFF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20" y="193510"/>
            <a:ext cx="1544064" cy="161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E1D0B-37FA-4FFB-BFB2-CB99635E6DE3}"/>
              </a:ext>
            </a:extLst>
          </p:cNvPr>
          <p:cNvSpPr txBox="1"/>
          <p:nvPr/>
        </p:nvSpPr>
        <p:spPr>
          <a:xfrm>
            <a:off x="849436" y="706088"/>
            <a:ext cx="912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You Need to Submit a Claim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3112A-FEDA-4FC1-83D0-3F6C5CFBF76A}"/>
              </a:ext>
            </a:extLst>
          </p:cNvPr>
          <p:cNvSpPr txBox="1"/>
          <p:nvPr/>
        </p:nvSpPr>
        <p:spPr>
          <a:xfrm>
            <a:off x="863949" y="2303186"/>
            <a:ext cx="105827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We will need </a:t>
            </a:r>
            <a:r>
              <a:rPr lang="en-US" sz="2400" b="1" dirty="0"/>
              <a:t>TWO</a:t>
            </a:r>
            <a:r>
              <a:rPr lang="en-US" sz="2400" dirty="0"/>
              <a:t> items from you to submit a successful reimbursement claim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 Completed Claim Form 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Proof of Payment or Justification for the Amount Claimed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1D5DD5-76B1-42D1-9849-A3FBC7D7C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3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22"/>
    </mc:Choice>
    <mc:Fallback>
      <p:transition spd="slow" advTm="18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081F179-E310-403F-8AFC-BCB7CCCFF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20" y="193510"/>
            <a:ext cx="1544064" cy="161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E1D0B-37FA-4FFB-BFB2-CB99635E6DE3}"/>
              </a:ext>
            </a:extLst>
          </p:cNvPr>
          <p:cNvSpPr txBox="1"/>
          <p:nvPr/>
        </p:nvSpPr>
        <p:spPr>
          <a:xfrm>
            <a:off x="849436" y="706088"/>
            <a:ext cx="912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Claim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3112A-FEDA-4FC1-83D0-3F6C5CFBF76A}"/>
              </a:ext>
            </a:extLst>
          </p:cNvPr>
          <p:cNvSpPr txBox="1"/>
          <p:nvPr/>
        </p:nvSpPr>
        <p:spPr>
          <a:xfrm>
            <a:off x="1144573" y="2303186"/>
            <a:ext cx="10582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Part 1, Section A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Enter Client/Youth Information in Section A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7E6683C-E548-4E60-8789-80B7352D0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412" y="3657403"/>
            <a:ext cx="6575598" cy="300031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859D54-2217-41A7-AAD1-B7F1573E2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9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99"/>
    </mc:Choice>
    <mc:Fallback>
      <p:transition spd="slow" advTm="28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081F179-E310-403F-8AFC-BCB7CCCFF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20" y="193510"/>
            <a:ext cx="1544064" cy="161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E1D0B-37FA-4FFB-BFB2-CB99635E6DE3}"/>
              </a:ext>
            </a:extLst>
          </p:cNvPr>
          <p:cNvSpPr txBox="1"/>
          <p:nvPr/>
        </p:nvSpPr>
        <p:spPr>
          <a:xfrm>
            <a:off x="849436" y="706088"/>
            <a:ext cx="912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Claim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3112A-FEDA-4FC1-83D0-3F6C5CFBF76A}"/>
              </a:ext>
            </a:extLst>
          </p:cNvPr>
          <p:cNvSpPr txBox="1"/>
          <p:nvPr/>
        </p:nvSpPr>
        <p:spPr>
          <a:xfrm>
            <a:off x="849436" y="2297887"/>
            <a:ext cx="105827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Part 1, Section B 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Enter Claimant Information in Section B. The Claimant can be the family member or the youth that paid for the telephone fees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923872F-865D-43DD-BC47-468840184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593" y="3956690"/>
            <a:ext cx="5982814" cy="265640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7B88AC-1714-434F-9BDB-993F932CFC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3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95"/>
    </mc:Choice>
    <mc:Fallback>
      <p:transition spd="slow" advTm="37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081F179-E310-403F-8AFC-BCB7CCCFF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20" y="193510"/>
            <a:ext cx="1544064" cy="161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E1D0B-37FA-4FFB-BFB2-CB99635E6DE3}"/>
              </a:ext>
            </a:extLst>
          </p:cNvPr>
          <p:cNvSpPr txBox="1"/>
          <p:nvPr/>
        </p:nvSpPr>
        <p:spPr>
          <a:xfrm>
            <a:off x="849436" y="706088"/>
            <a:ext cx="912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Claim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3112A-FEDA-4FC1-83D0-3F6C5CFBF76A}"/>
              </a:ext>
            </a:extLst>
          </p:cNvPr>
          <p:cNvSpPr txBox="1"/>
          <p:nvPr/>
        </p:nvSpPr>
        <p:spPr>
          <a:xfrm>
            <a:off x="849436" y="2297887"/>
            <a:ext cx="105827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/>
              <a:t>Part 2 Details of Telephone Payments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Enter the details of the telephone payments made including date of purchase or calls, description and amount paid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Multiply by 70% to get the claim amount.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43168B-766A-4470-8F99-43F182AA0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23" y="4175324"/>
            <a:ext cx="6071016" cy="2369879"/>
          </a:xfrm>
          <a:prstGeom prst="rect">
            <a:avLst/>
          </a:prstGeom>
          <a:noFill/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2A89DD0-65F4-43B3-A24C-4C5C5ADD8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3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09"/>
    </mc:Choice>
    <mc:Fallback>
      <p:transition spd="slow" advTm="29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081F179-E310-403F-8AFC-BCB7CCCFF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20" y="193510"/>
            <a:ext cx="1544064" cy="161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E1D0B-37FA-4FFB-BFB2-CB99635E6DE3}"/>
              </a:ext>
            </a:extLst>
          </p:cNvPr>
          <p:cNvSpPr txBox="1"/>
          <p:nvPr/>
        </p:nvSpPr>
        <p:spPr>
          <a:xfrm>
            <a:off x="849436" y="706088"/>
            <a:ext cx="912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Claim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3112A-FEDA-4FC1-83D0-3F6C5CFBF76A}"/>
              </a:ext>
            </a:extLst>
          </p:cNvPr>
          <p:cNvSpPr txBox="1"/>
          <p:nvPr/>
        </p:nvSpPr>
        <p:spPr>
          <a:xfrm>
            <a:off x="849436" y="2297887"/>
            <a:ext cx="105827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/>
              <a:t>Part 3 Certification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Once you complete all sections, please have the youth and claimant sign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25BD1-67C3-4737-976F-38325D018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90" y="3575228"/>
            <a:ext cx="9208019" cy="2091053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232996-9167-41A7-8240-E583353FD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6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76"/>
    </mc:Choice>
    <mc:Fallback>
      <p:transition spd="slow" advTm="13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081F179-E310-403F-8AFC-BCB7CCCFF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20" y="193510"/>
            <a:ext cx="1544064" cy="161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E1D0B-37FA-4FFB-BFB2-CB99635E6DE3}"/>
              </a:ext>
            </a:extLst>
          </p:cNvPr>
          <p:cNvSpPr txBox="1"/>
          <p:nvPr/>
        </p:nvSpPr>
        <p:spPr>
          <a:xfrm>
            <a:off x="849436" y="706088"/>
            <a:ext cx="912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Submitting the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3112A-FEDA-4FC1-83D0-3F6C5CFBF76A}"/>
              </a:ext>
            </a:extLst>
          </p:cNvPr>
          <p:cNvSpPr txBox="1"/>
          <p:nvPr/>
        </p:nvSpPr>
        <p:spPr>
          <a:xfrm>
            <a:off x="849436" y="2297887"/>
            <a:ext cx="1058273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Upon completion of the Claim Form, </a:t>
            </a:r>
            <a:r>
              <a:rPr lang="en-US" sz="2400" b="1" dirty="0"/>
              <a:t>attach copies of proof of payment or justification </a:t>
            </a:r>
            <a:r>
              <a:rPr lang="en-US" sz="2400" dirty="0"/>
              <a:t>for the cost of telephone calls being claimed. This can be any documentation that can show GTL Telephone costs were paid.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Submit the Claim Form by mail to</a:t>
            </a:r>
          </a:p>
          <a:p>
            <a:pPr algn="l"/>
            <a:r>
              <a:rPr lang="en-US" sz="2400" b="1" i="0" dirty="0">
                <a:solidFill>
                  <a:srgbClr val="17175D"/>
                </a:solidFill>
                <a:effectLst/>
                <a:latin typeface="Rajdhani"/>
              </a:rPr>
              <a:t>    				   </a:t>
            </a:r>
            <a:r>
              <a:rPr lang="en-US" sz="2000" b="1" i="0" dirty="0">
                <a:solidFill>
                  <a:srgbClr val="17175D"/>
                </a:solidFill>
                <a:effectLst/>
                <a:latin typeface="Rajdhani"/>
              </a:rPr>
              <a:t>Alameda County Probation Department</a:t>
            </a:r>
            <a:endParaRPr lang="en-US" sz="2000" b="0" i="0" dirty="0">
              <a:solidFill>
                <a:srgbClr val="17175D"/>
              </a:solidFill>
              <a:effectLst/>
              <a:latin typeface="Rajdhani"/>
            </a:endParaRPr>
          </a:p>
          <a:p>
            <a:pPr algn="l"/>
            <a:r>
              <a:rPr lang="en-US" sz="2000" b="1" i="0" dirty="0">
                <a:solidFill>
                  <a:srgbClr val="17175D"/>
                </a:solidFill>
                <a:effectLst/>
                <a:latin typeface="Rajdhani"/>
              </a:rPr>
              <a:t>                                   P.O. Box 2059</a:t>
            </a:r>
            <a:endParaRPr lang="en-US" sz="2000" b="0" i="0" dirty="0">
              <a:solidFill>
                <a:srgbClr val="17175D"/>
              </a:solidFill>
              <a:effectLst/>
              <a:latin typeface="Rajdhani"/>
            </a:endParaRPr>
          </a:p>
          <a:p>
            <a:pPr algn="l"/>
            <a:r>
              <a:rPr lang="en-US" sz="2000" b="1" i="0" dirty="0">
                <a:solidFill>
                  <a:srgbClr val="17175D"/>
                </a:solidFill>
                <a:effectLst/>
                <a:latin typeface="Rajdhani"/>
              </a:rPr>
              <a:t>                                   1111 Jackson Street, Suite 805</a:t>
            </a:r>
            <a:endParaRPr lang="en-US" sz="2000" b="0" i="0" dirty="0">
              <a:solidFill>
                <a:srgbClr val="17175D"/>
              </a:solidFill>
              <a:effectLst/>
              <a:latin typeface="Rajdhani"/>
            </a:endParaRPr>
          </a:p>
          <a:p>
            <a:pPr algn="l"/>
            <a:r>
              <a:rPr lang="en-US" sz="2000" b="1" i="0" dirty="0">
                <a:solidFill>
                  <a:srgbClr val="17175D"/>
                </a:solidFill>
                <a:effectLst/>
                <a:latin typeface="Rajdhani"/>
              </a:rPr>
              <a:t>                                   Oakland, CA 94604-2067</a:t>
            </a:r>
            <a:endParaRPr lang="en-US" sz="2000" b="0" i="0" dirty="0">
              <a:solidFill>
                <a:srgbClr val="17175D"/>
              </a:solidFill>
              <a:effectLst/>
              <a:latin typeface="Rajdhani"/>
            </a:endParaRPr>
          </a:p>
          <a:p>
            <a:pPr algn="l"/>
            <a:r>
              <a:rPr lang="en-US" sz="2000" b="1" i="0" dirty="0">
                <a:solidFill>
                  <a:srgbClr val="17175D"/>
                </a:solidFill>
                <a:effectLst/>
                <a:latin typeface="Rajdhani"/>
              </a:rPr>
              <a:t>                                   ATTN: Telephone Fees Reimbursement</a:t>
            </a:r>
            <a:endParaRPr lang="en-US" sz="2000" b="0" i="0" dirty="0">
              <a:solidFill>
                <a:srgbClr val="17175D"/>
              </a:solidFill>
              <a:effectLst/>
              <a:latin typeface="Rajdhan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647DE58-88DD-4DA6-BF4A-6D493E7CC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23"/>
    </mc:Choice>
    <mc:Fallback>
      <p:transition spd="slow" advTm="44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E1812AF-5C4C-4B75-9015-C90088D3D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0B771C-53D0-4C6A-8C2A-F95E45907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15C130-17B0-43C9-B99C-584294C40B51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Agency design</Template>
  <TotalTime>2159</TotalTime>
  <Words>484</Words>
  <Application>Microsoft Office PowerPoint</Application>
  <PresentationFormat>Widescreen</PresentationFormat>
  <Paragraphs>56</Paragraphs>
  <Slides>11</Slides>
  <Notes>9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Rajdhani</vt:lpstr>
      <vt:lpstr>Tw Cen MT</vt:lpstr>
      <vt:lpstr>Wingdings</vt:lpstr>
      <vt:lpstr>Wingdings 2</vt:lpstr>
      <vt:lpstr>Quotable</vt:lpstr>
      <vt:lpstr>How to Claim Reimbursement for Your Juvenile Justice Center Telephone Fees: A Step-By-Step 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Juvenile Detention Risk Assessment update process 2019-2020</dc:title>
  <dc:creator>Badiey, Hannah, Probation</dc:creator>
  <cp:lastModifiedBy>Uriarte, Monica, Probation</cp:lastModifiedBy>
  <cp:revision>41</cp:revision>
  <cp:lastPrinted>2020-08-27T16:07:39Z</cp:lastPrinted>
  <dcterms:created xsi:type="dcterms:W3CDTF">2020-08-26T23:40:47Z</dcterms:created>
  <dcterms:modified xsi:type="dcterms:W3CDTF">2022-04-05T18:16:53Z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